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B33B44-15D8-4AD7-A347-462EDDA46773}" type="datetimeFigureOut">
              <a:rPr lang="ru-RU" smtClean="0"/>
              <a:t>01.07.2018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647AA7-266E-4802-BB55-483E74459507}" type="slidenum">
              <a:rPr lang="ru-RU" smtClean="0"/>
              <a:t>‹#›</a:t>
            </a:fld>
            <a:endParaRPr lang="ru-RU"/>
          </a:p>
        </p:txBody>
      </p:sp>
    </p:spTree>
    <p:extLst>
      <p:ext uri="{BB962C8B-B14F-4D97-AF65-F5344CB8AC3E}">
        <p14:creationId xmlns:p14="http://schemas.microsoft.com/office/powerpoint/2010/main" val="290267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B647AA7-266E-4802-BB55-483E74459507}" type="slidenum">
              <a:rPr lang="ru-RU" smtClean="0"/>
              <a:t>4</a:t>
            </a:fld>
            <a:endParaRPr lang="ru-RU"/>
          </a:p>
        </p:txBody>
      </p:sp>
    </p:spTree>
    <p:extLst>
      <p:ext uri="{BB962C8B-B14F-4D97-AF65-F5344CB8AC3E}">
        <p14:creationId xmlns:p14="http://schemas.microsoft.com/office/powerpoint/2010/main" val="2169360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01.07.2018</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01.07.2018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01.07.2018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01.07.2018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01.07.2018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01.07.2018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01.07.2018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01.07.2018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01.07.2018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01.07.2018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01.07.2018</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01.07.2018</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864095"/>
          </a:xfrm>
        </p:spPr>
        <p:txBody>
          <a:bodyPr>
            <a:normAutofit fontScale="90000"/>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муниципальное </a:t>
            </a:r>
            <a:r>
              <a:rPr lang="ru-RU" sz="1600" dirty="0">
                <a:solidFill>
                  <a:schemeClr val="tx1"/>
                </a:solidFill>
                <a:latin typeface="Times New Roman" panose="02020603050405020304" pitchFamily="18" charset="0"/>
                <a:cs typeface="Times New Roman" panose="02020603050405020304" pitchFamily="18" charset="0"/>
              </a:rPr>
              <a:t>казенное дошкольное образовательное учреждение</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города Новосибирска «Детский сад № 478 комбинированного вида»</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Юридический адрес: г. Новосибирск, ул. </a:t>
            </a:r>
            <a:r>
              <a:rPr lang="ru-RU" sz="1600" dirty="0" smtClean="0">
                <a:solidFill>
                  <a:schemeClr val="tx1"/>
                </a:solidFill>
                <a:latin typeface="Times New Roman" panose="02020603050405020304" pitchFamily="18" charset="0"/>
                <a:cs typeface="Times New Roman" panose="02020603050405020304" pitchFamily="18" charset="0"/>
              </a:rPr>
              <a:t>Рассветная, </a:t>
            </a:r>
            <a:r>
              <a:rPr lang="ru-RU" sz="1600" dirty="0">
                <a:solidFill>
                  <a:schemeClr val="tx1"/>
                </a:solidFill>
                <a:latin typeface="Times New Roman" panose="02020603050405020304" pitchFamily="18" charset="0"/>
                <a:cs typeface="Times New Roman" panose="02020603050405020304" pitchFamily="18" charset="0"/>
              </a:rPr>
              <a:t>17/1</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Телефон/факс: 274-15-19, e-</a:t>
            </a:r>
            <a:r>
              <a:rPr lang="ru-RU" sz="1600" dirty="0" err="1">
                <a:solidFill>
                  <a:schemeClr val="tx1"/>
                </a:solidFill>
                <a:latin typeface="Times New Roman" panose="02020603050405020304" pitchFamily="18" charset="0"/>
                <a:cs typeface="Times New Roman" panose="02020603050405020304" pitchFamily="18" charset="0"/>
              </a:rPr>
              <a:t>mail</a:t>
            </a:r>
            <a:r>
              <a:rPr lang="ru-RU" sz="1600" dirty="0">
                <a:solidFill>
                  <a:schemeClr val="tx1"/>
                </a:solidFill>
                <a:latin typeface="Times New Roman" panose="02020603050405020304" pitchFamily="18" charset="0"/>
                <a:cs typeface="Times New Roman" panose="02020603050405020304" pitchFamily="18" charset="0"/>
              </a:rPr>
              <a:t>: dou478@rambler.ru</a:t>
            </a:r>
          </a:p>
        </p:txBody>
      </p:sp>
      <p:sp>
        <p:nvSpPr>
          <p:cNvPr id="3" name="Подзаголовок 2"/>
          <p:cNvSpPr>
            <a:spLocks noGrp="1"/>
          </p:cNvSpPr>
          <p:nvPr>
            <p:ph type="subTitle" idx="1"/>
          </p:nvPr>
        </p:nvSpPr>
        <p:spPr>
          <a:xfrm>
            <a:off x="683568" y="1484784"/>
            <a:ext cx="7632848" cy="3672408"/>
          </a:xfrm>
        </p:spPr>
        <p:txBody>
          <a:bodyPr>
            <a:normAutofit fontScale="77500" lnSpcReduction="20000"/>
          </a:bodyPr>
          <a:lstStyle/>
          <a:p>
            <a:r>
              <a:rPr lang="ru-RU" dirty="0"/>
              <a:t> </a:t>
            </a:r>
          </a:p>
          <a:p>
            <a:pPr algn="ctr"/>
            <a:r>
              <a:rPr lang="ru-RU" sz="3700" b="1" dirty="0" smtClean="0">
                <a:solidFill>
                  <a:schemeClr val="accent2"/>
                </a:solidFill>
                <a:latin typeface="Times New Roman" panose="02020603050405020304" pitchFamily="18" charset="0"/>
                <a:cs typeface="Times New Roman" panose="02020603050405020304" pitchFamily="18" charset="0"/>
              </a:rPr>
              <a:t>Презентация развлечения</a:t>
            </a:r>
            <a:r>
              <a:rPr lang="ru-RU" sz="8400" b="1" dirty="0">
                <a:solidFill>
                  <a:schemeClr val="accent2"/>
                </a:solidFill>
                <a:latin typeface="Times New Roman" panose="02020603050405020304" pitchFamily="18" charset="0"/>
                <a:cs typeface="Times New Roman" panose="02020603050405020304" pitchFamily="18" charset="0"/>
              </a:rPr>
              <a:t> </a:t>
            </a:r>
            <a:endParaRPr lang="ru-RU" sz="8400" dirty="0">
              <a:solidFill>
                <a:schemeClr val="accent2"/>
              </a:solidFill>
              <a:latin typeface="Times New Roman" panose="02020603050405020304" pitchFamily="18" charset="0"/>
              <a:cs typeface="Times New Roman" panose="02020603050405020304" pitchFamily="18" charset="0"/>
            </a:endParaRPr>
          </a:p>
          <a:p>
            <a:pPr algn="ctr"/>
            <a:r>
              <a:rPr lang="ru-RU" sz="5800" b="1" i="1" dirty="0" smtClean="0">
                <a:solidFill>
                  <a:schemeClr val="accent1">
                    <a:lumMod val="75000"/>
                  </a:schemeClr>
                </a:solidFill>
                <a:latin typeface="Times New Roman" panose="02020603050405020304" pitchFamily="18" charset="0"/>
                <a:cs typeface="Times New Roman" panose="02020603050405020304" pitchFamily="18" charset="0"/>
              </a:rPr>
              <a:t>«Возвращение волшебной палочки»</a:t>
            </a:r>
            <a:r>
              <a:rPr lang="ru-RU" sz="7000" b="1" dirty="0" smtClean="0">
                <a:latin typeface="Times New Roman" panose="02020603050405020304" pitchFamily="18" charset="0"/>
                <a:cs typeface="Times New Roman" panose="02020603050405020304" pitchFamily="18" charset="0"/>
              </a:rPr>
              <a:t> </a:t>
            </a:r>
            <a:endParaRPr lang="ru-RU" sz="7000" b="1" dirty="0" smtClean="0">
              <a:latin typeface="Times New Roman" panose="02020603050405020304" pitchFamily="18" charset="0"/>
              <a:cs typeface="Times New Roman" panose="02020603050405020304" pitchFamily="18" charset="0"/>
            </a:endParaRPr>
          </a:p>
          <a:p>
            <a:pPr algn="ctr"/>
            <a:r>
              <a:rPr lang="ru-RU" sz="2600" b="1" dirty="0" smtClean="0">
                <a:solidFill>
                  <a:schemeClr val="tx1"/>
                </a:solidFill>
                <a:latin typeface="Times New Roman" panose="02020603050405020304" pitchFamily="18" charset="0"/>
                <a:cs typeface="Times New Roman" panose="02020603050405020304" pitchFamily="18" charset="0"/>
              </a:rPr>
              <a:t>(Подготовительная </a:t>
            </a:r>
            <a:r>
              <a:rPr lang="ru-RU" sz="2600" b="1" dirty="0" smtClean="0">
                <a:solidFill>
                  <a:schemeClr val="tx1"/>
                </a:solidFill>
                <a:latin typeface="Times New Roman" panose="02020603050405020304" pitchFamily="18" charset="0"/>
                <a:cs typeface="Times New Roman" panose="02020603050405020304" pitchFamily="18" charset="0"/>
              </a:rPr>
              <a:t>к школе логопедическая группа</a:t>
            </a:r>
            <a:endParaRPr lang="ru-RU" sz="2600" dirty="0" smtClean="0">
              <a:solidFill>
                <a:schemeClr val="tx1"/>
              </a:solidFill>
              <a:latin typeface="Times New Roman" panose="02020603050405020304" pitchFamily="18" charset="0"/>
              <a:cs typeface="Times New Roman" panose="02020603050405020304" pitchFamily="18" charset="0"/>
            </a:endParaRPr>
          </a:p>
          <a:p>
            <a:pPr algn="ctr"/>
            <a:r>
              <a:rPr lang="ru-RU" sz="2600" b="1" dirty="0" smtClean="0">
                <a:solidFill>
                  <a:schemeClr val="tx1"/>
                </a:solidFill>
                <a:latin typeface="Times New Roman" panose="02020603050405020304" pitchFamily="18" charset="0"/>
                <a:cs typeface="Times New Roman" panose="02020603050405020304" pitchFamily="18" charset="0"/>
              </a:rPr>
              <a:t>для детей </a:t>
            </a:r>
            <a:r>
              <a:rPr lang="ru-RU" sz="2600" b="1" smtClean="0">
                <a:solidFill>
                  <a:schemeClr val="tx1"/>
                </a:solidFill>
                <a:latin typeface="Times New Roman" panose="02020603050405020304" pitchFamily="18" charset="0"/>
                <a:cs typeface="Times New Roman" panose="02020603050405020304" pitchFamily="18" charset="0"/>
              </a:rPr>
              <a:t>с </a:t>
            </a:r>
            <a:r>
              <a:rPr lang="ru-RU" sz="2600" b="1" smtClean="0">
                <a:solidFill>
                  <a:schemeClr val="tx1"/>
                </a:solidFill>
                <a:latin typeface="Times New Roman" panose="02020603050405020304" pitchFamily="18" charset="0"/>
                <a:cs typeface="Times New Roman" panose="02020603050405020304" pitchFamily="18" charset="0"/>
              </a:rPr>
              <a:t>ТНР)</a:t>
            </a:r>
            <a:endParaRPr lang="ru-RU" sz="2600" b="1" dirty="0" smtClean="0">
              <a:solidFill>
                <a:schemeClr val="tx1"/>
              </a:solidFill>
              <a:latin typeface="Times New Roman" panose="02020603050405020304" pitchFamily="18" charset="0"/>
              <a:cs typeface="Times New Roman" panose="02020603050405020304" pitchFamily="18" charset="0"/>
            </a:endParaRPr>
          </a:p>
          <a:p>
            <a:pPr algn="ctr"/>
            <a:r>
              <a:rPr lang="ru-RU" sz="2600" b="1" dirty="0" smtClean="0">
                <a:solidFill>
                  <a:schemeClr val="tx1"/>
                </a:solidFill>
                <a:latin typeface="Times New Roman" panose="02020603050405020304" pitchFamily="18" charset="0"/>
                <a:cs typeface="Times New Roman" panose="02020603050405020304" pitchFamily="18" charset="0"/>
              </a:rPr>
              <a:t>Автор </a:t>
            </a:r>
            <a:r>
              <a:rPr lang="ru-RU" sz="2600" b="1" dirty="0">
                <a:solidFill>
                  <a:schemeClr val="tx1"/>
                </a:solidFill>
                <a:latin typeface="Times New Roman" panose="02020603050405020304" pitchFamily="18" charset="0"/>
                <a:cs typeface="Times New Roman" panose="02020603050405020304" pitchFamily="18" charset="0"/>
              </a:rPr>
              <a:t>– Шнейдер Ольга Анатольевна, учитель-логопед высшей квалификационной категории</a:t>
            </a:r>
          </a:p>
          <a:p>
            <a:pPr algn="ctr"/>
            <a:endParaRPr lang="ru-RU" sz="2600" dirty="0" smtClean="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59649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76672"/>
            <a:ext cx="7056784" cy="6106690"/>
          </a:xfrm>
        </p:spPr>
        <p:txBody>
          <a:bodyPr>
            <a:normAutofit fontScale="90000"/>
          </a:bodyPr>
          <a:lstStyle/>
          <a:p>
            <a:r>
              <a:rPr lang="ru-RU" sz="1800" b="1" i="1" u="sng" dirty="0">
                <a:solidFill>
                  <a:schemeClr val="tx1"/>
                </a:solidFill>
                <a:latin typeface="Times New Roman" panose="02020603050405020304" pitchFamily="18" charset="0"/>
                <a:cs typeface="Times New Roman" panose="02020603050405020304" pitchFamily="18" charset="0"/>
              </a:rPr>
              <a:t>Коррекционно-образовательные задачи:</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закрепление навыка составления предложений по заданным словам;</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развитие интереса к словотворчеству, закрепление навыка словообразования путем сложения основ слов;</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упражнение в подборе антонимов;</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закрепление навыков </a:t>
            </a:r>
            <a:r>
              <a:rPr lang="ru-RU" sz="1800" dirty="0" err="1">
                <a:solidFill>
                  <a:schemeClr val="tx1"/>
                </a:solidFill>
                <a:latin typeface="Times New Roman" panose="02020603050405020304" pitchFamily="18" charset="0"/>
                <a:cs typeface="Times New Roman" panose="02020603050405020304" pitchFamily="18" charset="0"/>
              </a:rPr>
              <a:t>звуко</a:t>
            </a:r>
            <a:r>
              <a:rPr lang="ru-RU" sz="1800" dirty="0">
                <a:solidFill>
                  <a:schemeClr val="tx1"/>
                </a:solidFill>
                <a:latin typeface="Times New Roman" panose="02020603050405020304" pitchFamily="18" charset="0"/>
                <a:cs typeface="Times New Roman" panose="02020603050405020304" pitchFamily="18" charset="0"/>
              </a:rPr>
              <a:t>-буквенного анализа и синтеза;</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развитие буквенного </a:t>
            </a:r>
            <a:r>
              <a:rPr lang="ru-RU" sz="1800" dirty="0" err="1">
                <a:solidFill>
                  <a:schemeClr val="tx1"/>
                </a:solidFill>
                <a:latin typeface="Times New Roman" panose="02020603050405020304" pitchFamily="18" charset="0"/>
                <a:cs typeface="Times New Roman" panose="02020603050405020304" pitchFamily="18" charset="0"/>
              </a:rPr>
              <a:t>гнозиса</a:t>
            </a:r>
            <a:r>
              <a:rPr lang="ru-RU" sz="1800" dirty="0">
                <a:solidFill>
                  <a:schemeClr val="tx1"/>
                </a:solidFill>
                <a:latin typeface="Times New Roman" panose="02020603050405020304" pitchFamily="18" charset="0"/>
                <a:cs typeface="Times New Roman" panose="02020603050405020304" pitchFamily="18" charset="0"/>
              </a:rPr>
              <a:t>;</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автоматизация правильного произношения всех групп звуков в игровой деятельности, в свободной речи детей.</a:t>
            </a:r>
            <a:br>
              <a:rPr lang="ru-RU" sz="1800" dirty="0">
                <a:solidFill>
                  <a:schemeClr val="tx1"/>
                </a:solidFill>
                <a:latin typeface="Times New Roman" panose="02020603050405020304" pitchFamily="18" charset="0"/>
                <a:cs typeface="Times New Roman" panose="02020603050405020304" pitchFamily="18" charset="0"/>
              </a:rPr>
            </a:br>
            <a:r>
              <a:rPr lang="ru-RU" sz="1800" b="1" i="1" u="sng" dirty="0">
                <a:solidFill>
                  <a:schemeClr val="tx1"/>
                </a:solidFill>
                <a:latin typeface="Times New Roman" panose="02020603050405020304" pitchFamily="18" charset="0"/>
                <a:cs typeface="Times New Roman" panose="02020603050405020304" pitchFamily="18" charset="0"/>
              </a:rPr>
              <a:t>Коррекционно-развивающие задачи</a:t>
            </a:r>
            <a:r>
              <a:rPr lang="ru-RU" sz="1800" b="1" i="1" u="sng" dirty="0" smtClean="0">
                <a:solidFill>
                  <a:schemeClr val="tx1"/>
                </a:solidFill>
                <a:latin typeface="Times New Roman" panose="02020603050405020304" pitchFamily="18" charset="0"/>
                <a:cs typeface="Times New Roman" panose="02020603050405020304" pitchFamily="18" charset="0"/>
              </a:rPr>
              <a:t>:</a:t>
            </a:r>
            <a:br>
              <a:rPr lang="ru-RU" sz="1800" b="1" i="1" u="sng" dirty="0" smtClean="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развитие </a:t>
            </a:r>
            <a:r>
              <a:rPr lang="ru-RU" sz="1800" dirty="0" err="1">
                <a:solidFill>
                  <a:schemeClr val="tx1"/>
                </a:solidFill>
                <a:latin typeface="Times New Roman" panose="02020603050405020304" pitchFamily="18" charset="0"/>
                <a:cs typeface="Times New Roman" panose="02020603050405020304" pitchFamily="18" charset="0"/>
              </a:rPr>
              <a:t>прединженерного</a:t>
            </a:r>
            <a:r>
              <a:rPr lang="ru-RU" sz="1800" dirty="0">
                <a:solidFill>
                  <a:schemeClr val="tx1"/>
                </a:solidFill>
                <a:latin typeface="Times New Roman" panose="02020603050405020304" pitchFamily="18" charset="0"/>
                <a:cs typeface="Times New Roman" panose="02020603050405020304" pitchFamily="18" charset="0"/>
              </a:rPr>
              <a:t> мышления;</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развитие связной речи - умение высказываться, задавать вопросы, отвечать на вопросы, аргументировать, анализировать, обобщать</a:t>
            </a:r>
            <a:r>
              <a:rPr lang="ru-RU" sz="1800" dirty="0" smtClean="0">
                <a:solidFill>
                  <a:schemeClr val="tx1"/>
                </a:solidFill>
                <a:latin typeface="Times New Roman" panose="02020603050405020304" pitchFamily="18" charset="0"/>
                <a:cs typeface="Times New Roman" panose="02020603050405020304" pitchFamily="18" charset="0"/>
              </a:rPr>
              <a:t>;</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развитие мыслительной деятельности, познавательного интереса, произвольной памяти, зрительного и слухового внимания, восприятия;</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развитие творческих способностей, </a:t>
            </a:r>
            <a:r>
              <a:rPr lang="ru-RU" sz="1800" dirty="0" smtClean="0">
                <a:solidFill>
                  <a:schemeClr val="tx1"/>
                </a:solidFill>
                <a:latin typeface="Times New Roman" panose="02020603050405020304" pitchFamily="18" charset="0"/>
                <a:cs typeface="Times New Roman" panose="02020603050405020304" pitchFamily="18" charset="0"/>
              </a:rPr>
              <a:t>воображения;</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развитие навыков конструирования по схеме</a:t>
            </a:r>
            <a:r>
              <a:rPr lang="ru-RU" sz="1800" dirty="0" smtClean="0">
                <a:solidFill>
                  <a:schemeClr val="tx1"/>
                </a:solidFill>
                <a:latin typeface="Times New Roman" panose="02020603050405020304" pitchFamily="18" charset="0"/>
                <a:cs typeface="Times New Roman" panose="02020603050405020304" pitchFamily="18" charset="0"/>
              </a:rPr>
              <a:t>;</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развитие общей моторики, координации речи с движениями, </a:t>
            </a:r>
            <a:r>
              <a:rPr lang="ru-RU" sz="1800">
                <a:solidFill>
                  <a:schemeClr val="tx1"/>
                </a:solidFill>
                <a:latin typeface="Times New Roman" panose="02020603050405020304" pitchFamily="18" charset="0"/>
                <a:cs typeface="Times New Roman" panose="02020603050405020304" pitchFamily="18" charset="0"/>
              </a:rPr>
              <a:t>ловкости</a:t>
            </a:r>
            <a:r>
              <a:rPr lang="ru-RU" sz="1800" smtClean="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пластичности.</a:t>
            </a:r>
            <a:br>
              <a:rPr lang="ru-RU" sz="1800" dirty="0">
                <a:solidFill>
                  <a:schemeClr val="tx1"/>
                </a:solidFill>
                <a:latin typeface="Times New Roman" panose="02020603050405020304" pitchFamily="18" charset="0"/>
                <a:cs typeface="Times New Roman" panose="02020603050405020304" pitchFamily="18" charset="0"/>
              </a:rPr>
            </a:br>
            <a:r>
              <a:rPr lang="ru-RU" sz="1800" b="1" i="1" u="sng" dirty="0">
                <a:solidFill>
                  <a:schemeClr val="tx1"/>
                </a:solidFill>
                <a:latin typeface="Times New Roman" panose="02020603050405020304" pitchFamily="18" charset="0"/>
                <a:cs typeface="Times New Roman" panose="02020603050405020304" pitchFamily="18" charset="0"/>
              </a:rPr>
              <a:t>Воспитательные задачи:</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b="1" dirty="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создание атмосферы </a:t>
            </a:r>
            <a:r>
              <a:rPr lang="ru-RU" sz="1800" dirty="0" smtClean="0">
                <a:solidFill>
                  <a:schemeClr val="tx1"/>
                </a:solidFill>
                <a:latin typeface="Times New Roman" panose="02020603050405020304" pitchFamily="18" charset="0"/>
                <a:cs typeface="Times New Roman" panose="02020603050405020304" pitchFamily="18" charset="0"/>
              </a:rPr>
              <a:t>радости, эмоционального благополучия и успеха;</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воспитание интереса к чтению, словотворчеству;</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воспитание доброжелательного отношения к сверстникам, навыков сотрудничества, взаимодействия, активности, инициативности.</a:t>
            </a:r>
            <a:r>
              <a:rPr lang="ru-RU" sz="1400" dirty="0"/>
              <a:t/>
            </a:r>
            <a:br>
              <a:rPr lang="ru-RU" sz="1400" dirty="0"/>
            </a:br>
            <a:endParaRPr lang="ru-RU" sz="1400" dirty="0"/>
          </a:p>
        </p:txBody>
      </p:sp>
    </p:spTree>
    <p:extLst>
      <p:ext uri="{BB962C8B-B14F-4D97-AF65-F5344CB8AC3E}">
        <p14:creationId xmlns:p14="http://schemas.microsoft.com/office/powerpoint/2010/main" val="3613566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200800" cy="6106690"/>
          </a:xfrm>
        </p:spPr>
        <p:txBody>
          <a:bodyPr>
            <a:normAutofit/>
          </a:bodyPr>
          <a:lstStyle/>
          <a:p>
            <a:pPr algn="l"/>
            <a:r>
              <a:rPr lang="ru-RU" sz="1600" b="1" i="1" u="sng" dirty="0">
                <a:solidFill>
                  <a:schemeClr val="tx1"/>
                </a:solidFill>
                <a:latin typeface="Times New Roman" panose="02020603050405020304" pitchFamily="18" charset="0"/>
                <a:cs typeface="Times New Roman" panose="02020603050405020304" pitchFamily="18" charset="0"/>
              </a:rPr>
              <a:t>Предварительная работа: </a:t>
            </a: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разучивание </a:t>
            </a:r>
            <a:r>
              <a:rPr lang="ru-RU" sz="1600" b="1" i="1" dirty="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подвижной игры с речевым сопровождением «Здравствуй, Зимушка-зима!»;  </a:t>
            </a:r>
            <a:br>
              <a:rPr lang="ru-RU" sz="1600"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a:t>
            </a:r>
            <a:r>
              <a:rPr lang="ru-RU" sz="1600" dirty="0">
                <a:solidFill>
                  <a:schemeClr val="tx1"/>
                </a:solidFill>
                <a:latin typeface="Times New Roman" panose="02020603050405020304" pitchFamily="18" charset="0"/>
                <a:cs typeface="Times New Roman" panose="02020603050405020304" pitchFamily="18" charset="0"/>
              </a:rPr>
              <a:t> разучивание музыкально ритмической композиции  «Если с другом вышел в </a:t>
            </a:r>
            <a:r>
              <a:rPr lang="ru-RU" sz="1600" dirty="0" smtClean="0">
                <a:solidFill>
                  <a:schemeClr val="tx1"/>
                </a:solidFill>
                <a:latin typeface="Times New Roman" panose="02020603050405020304" pitchFamily="18" charset="0"/>
                <a:cs typeface="Times New Roman" panose="02020603050405020304" pitchFamily="18" charset="0"/>
              </a:rPr>
              <a:t>путь»;</a:t>
            </a: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проведение игр «Да – нет», «Сказочные животные»; </a:t>
            </a:r>
            <a:br>
              <a:rPr lang="ru-RU" sz="1600"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a:t>
            </a:r>
            <a:r>
              <a:rPr lang="ru-RU" sz="1600" dirty="0">
                <a:solidFill>
                  <a:schemeClr val="tx1"/>
                </a:solidFill>
                <a:latin typeface="Times New Roman" panose="02020603050405020304" pitchFamily="18" charset="0"/>
                <a:cs typeface="Times New Roman" panose="02020603050405020304" pitchFamily="18" charset="0"/>
              </a:rPr>
              <a:t> проведение речевых игр по развитию лексико-грамматического строя и связной речи.</a:t>
            </a:r>
            <a:br>
              <a:rPr lang="ru-RU" sz="1600" dirty="0">
                <a:solidFill>
                  <a:schemeClr val="tx1"/>
                </a:solidFill>
                <a:latin typeface="Times New Roman" panose="02020603050405020304" pitchFamily="18" charset="0"/>
                <a:cs typeface="Times New Roman" panose="02020603050405020304" pitchFamily="18" charset="0"/>
              </a:rPr>
            </a:br>
            <a:r>
              <a:rPr lang="ru-RU" sz="1600" b="1" i="1" u="sng" dirty="0">
                <a:solidFill>
                  <a:schemeClr val="tx1"/>
                </a:solidFill>
                <a:latin typeface="Times New Roman" panose="02020603050405020304" pitchFamily="18" charset="0"/>
                <a:cs typeface="Times New Roman" panose="02020603050405020304" pitchFamily="18" charset="0"/>
              </a:rPr>
              <a:t>Оборудование:</a:t>
            </a:r>
            <a:r>
              <a:rPr lang="ru-RU" sz="1600" i="1" u="sng" dirty="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костюм Бабы Яги, костюм Вороны, деревянный домик, конверт с письмом, «волшебная» палочка, </a:t>
            </a:r>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err="1" smtClean="0">
                <a:solidFill>
                  <a:schemeClr val="tx1"/>
                </a:solidFill>
                <a:latin typeface="Times New Roman" panose="02020603050405020304" pitchFamily="18" charset="0"/>
                <a:cs typeface="Times New Roman" panose="02020603050405020304" pitchFamily="18" charset="0"/>
              </a:rPr>
              <a:t>молодильное</a:t>
            </a:r>
            <a:r>
              <a:rPr lang="ru-RU" sz="1600" dirty="0" smtClean="0">
                <a:solidFill>
                  <a:schemeClr val="tx1"/>
                </a:solidFill>
                <a:latin typeface="Times New Roman" panose="02020603050405020304" pitchFamily="18" charset="0"/>
                <a:cs typeface="Times New Roman" panose="02020603050405020304" pitchFamily="18" charset="0"/>
              </a:rPr>
              <a:t>» яблоко</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яблоки по количеству детей, макет </a:t>
            </a:r>
            <a:r>
              <a:rPr lang="ru-RU" sz="1600" dirty="0">
                <a:solidFill>
                  <a:schemeClr val="tx1"/>
                </a:solidFill>
                <a:latin typeface="Times New Roman" panose="02020603050405020304" pitchFamily="18" charset="0"/>
                <a:cs typeface="Times New Roman" panose="02020603050405020304" pitchFamily="18" charset="0"/>
              </a:rPr>
              <a:t>дерева, мультимедийное оборудование, презентация </a:t>
            </a:r>
            <a:r>
              <a:rPr lang="en-US" sz="1600" dirty="0">
                <a:solidFill>
                  <a:schemeClr val="tx1"/>
                </a:solidFill>
                <a:latin typeface="Times New Roman" panose="02020603050405020304" pitchFamily="18" charset="0"/>
                <a:cs typeface="Times New Roman" panose="02020603050405020304" pitchFamily="18" charset="0"/>
              </a:rPr>
              <a:t>Power Point</a:t>
            </a:r>
            <a:r>
              <a:rPr lang="ru-RU" sz="1600" dirty="0">
                <a:solidFill>
                  <a:schemeClr val="tx1"/>
                </a:solidFill>
                <a:latin typeface="Times New Roman" panose="02020603050405020304" pitchFamily="18" charset="0"/>
                <a:cs typeface="Times New Roman" panose="02020603050405020304" pitchFamily="18" charset="0"/>
              </a:rPr>
              <a:t>, запись песни  «Если с другом вышел  в путь», видеозапись «Снежинки», мольберт, схема движения к избушке Бабы Яги, схема строительства моста (формат А 4), комплект крупных модулей, цветные карандаши, </a:t>
            </a:r>
            <a:r>
              <a:rPr lang="ru-RU" sz="1600" dirty="0" smtClean="0">
                <a:solidFill>
                  <a:schemeClr val="tx1"/>
                </a:solidFill>
                <a:latin typeface="Times New Roman" panose="02020603050405020304" pitchFamily="18" charset="0"/>
                <a:cs typeface="Times New Roman" panose="02020603050405020304" pitchFamily="18" charset="0"/>
              </a:rPr>
              <a:t>счетные палочки, контурное </a:t>
            </a:r>
            <a:r>
              <a:rPr lang="ru-RU" sz="1600" dirty="0">
                <a:solidFill>
                  <a:schemeClr val="tx1"/>
                </a:solidFill>
                <a:latin typeface="Times New Roman" panose="02020603050405020304" pitchFamily="18" charset="0"/>
                <a:cs typeface="Times New Roman" panose="02020603050405020304" pitchFamily="18" charset="0"/>
              </a:rPr>
              <a:t>изображение кораблика, картинки к играм «Запутанные слова», «Сказочные животные», круги </a:t>
            </a:r>
            <a:r>
              <a:rPr lang="ru-RU" sz="1600" dirty="0" err="1" smtClean="0">
                <a:solidFill>
                  <a:schemeClr val="tx1"/>
                </a:solidFill>
                <a:latin typeface="Times New Roman" panose="02020603050405020304" pitchFamily="18" charset="0"/>
                <a:cs typeface="Times New Roman" panose="02020603050405020304" pitchFamily="18" charset="0"/>
              </a:rPr>
              <a:t>Луллия</a:t>
            </a:r>
            <a:r>
              <a:rPr lang="ru-RU" sz="1600" dirty="0" smtClean="0">
                <a:solidFill>
                  <a:schemeClr val="tx1"/>
                </a:solidFill>
                <a:latin typeface="Times New Roman" panose="02020603050405020304" pitchFamily="18" charset="0"/>
                <a:cs typeface="Times New Roman" panose="02020603050405020304" pitchFamily="18" charset="0"/>
              </a:rPr>
              <a:t>.</a:t>
            </a: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543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6264696"/>
          </a:xfrm>
        </p:spPr>
        <p:txBody>
          <a:bodyPr>
            <a:normAutofit fontScale="90000"/>
          </a:bodyPr>
          <a:lstStyle/>
          <a:p>
            <a:r>
              <a:rPr lang="ru-RU" sz="1800" i="1" u="sng" dirty="0" smtClean="0">
                <a:solidFill>
                  <a:schemeClr val="tx1"/>
                </a:solidFill>
                <a:effectLst/>
                <a:latin typeface="Times New Roman" panose="02020603050405020304" pitchFamily="18" charset="0"/>
                <a:cs typeface="Times New Roman" panose="02020603050405020304" pitchFamily="18" charset="0"/>
              </a:rPr>
              <a:t>Аннотация развлечения</a:t>
            </a:r>
            <a:r>
              <a:rPr lang="ru-RU" sz="1800" dirty="0" smtClean="0">
                <a:solidFill>
                  <a:schemeClr val="tx1"/>
                </a:solidFill>
                <a:effectLst/>
                <a:latin typeface="Times New Roman" panose="02020603050405020304" pitchFamily="18" charset="0"/>
                <a:cs typeface="Times New Roman" panose="02020603050405020304" pitchFamily="18" charset="0"/>
              </a:rPr>
              <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  Дети под веселую музыку входят в зал и рассаживаются на стульчики. Ведущая рассказывает детям о том, что утром прилетала ворона. Она принесла печальную весть о том, что  у Зимушки-Зимы пропала волшебная палочка, и она просила разыскать ее. Ведущая предлагает детям помочь Зимушке-Зиме в поисках волшебной палочки. Проводится подвижная игра с речевым сопровождением «Здравствуй, Зимушка-зима!». Дети «оказываются» в зимнем лесу. В зал влетает ворона и передает  ведущей письмо.</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 «Волшебная палочка находится у бабы Яги!</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Но, чтобы к ней добраться, нужно сильно постараться.</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Быть веселым, умным, смелым, очень ловким и умелым.</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Никогда не унывать и друг другу помогать!	</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Обязательно возьмите с собой «</a:t>
            </a:r>
            <a:r>
              <a:rPr lang="ru-RU" sz="1800" dirty="0" err="1" smtClean="0">
                <a:solidFill>
                  <a:schemeClr val="tx1"/>
                </a:solidFill>
                <a:effectLst/>
                <a:latin typeface="Times New Roman" panose="02020603050405020304" pitchFamily="18" charset="0"/>
                <a:cs typeface="Times New Roman" panose="02020603050405020304" pitchFamily="18" charset="0"/>
              </a:rPr>
              <a:t>молодильное</a:t>
            </a:r>
            <a:r>
              <a:rPr lang="ru-RU" sz="1800" dirty="0" smtClean="0">
                <a:solidFill>
                  <a:schemeClr val="tx1"/>
                </a:solidFill>
                <a:effectLst/>
                <a:latin typeface="Times New Roman" panose="02020603050405020304" pitchFamily="18" charset="0"/>
                <a:cs typeface="Times New Roman" panose="02020603050405020304" pitchFamily="18" charset="0"/>
              </a:rPr>
              <a:t>» яблоко и карту! Зимушка - Зима».</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Этих предметов у детей нет. Ворона не умеет говорить. Жестами и мимикой пытается объяснить, что она знает, как найти </a:t>
            </a:r>
            <a:r>
              <a:rPr lang="ru-RU" sz="1800" dirty="0" err="1" smtClean="0">
                <a:solidFill>
                  <a:schemeClr val="tx1"/>
                </a:solidFill>
                <a:effectLst/>
                <a:latin typeface="Times New Roman" panose="02020603050405020304" pitchFamily="18" charset="0"/>
                <a:cs typeface="Times New Roman" panose="02020603050405020304" pitchFamily="18" charset="0"/>
              </a:rPr>
              <a:t>молодильное</a:t>
            </a:r>
            <a:r>
              <a:rPr lang="ru-RU" sz="1800" dirty="0" smtClean="0">
                <a:solidFill>
                  <a:schemeClr val="tx1"/>
                </a:solidFill>
                <a:effectLst/>
                <a:latin typeface="Times New Roman" panose="02020603050405020304" pitchFamily="18" charset="0"/>
                <a:cs typeface="Times New Roman" panose="02020603050405020304" pitchFamily="18" charset="0"/>
              </a:rPr>
              <a:t> яблоко и карту. Проводится игра «Да – нет». С помощью вопросов дети определяют местоположение яблока и карты. Дети выполняют музыкально-ритмическую композицию «Если с другом вышел в путь».</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По карте дети доходят до макета реки, обсуждают варианты переправы., т.к. мост разрушен. Дети предлагают варианты решения проблемы. Часть детей строят мост из крупных модулей по схеме. Решают возникшую </a:t>
            </a:r>
            <a:r>
              <a:rPr lang="ru-RU" sz="1800" dirty="0">
                <a:solidFill>
                  <a:schemeClr val="tx1"/>
                </a:solidFill>
                <a:effectLst/>
                <a:latin typeface="Times New Roman" panose="02020603050405020304" pitchFamily="18" charset="0"/>
                <a:cs typeface="Times New Roman" panose="02020603050405020304" pitchFamily="18" charset="0"/>
              </a:rPr>
              <a:t>проблемную ситуацию:  отсутствие большого прямоугольного элемента крупных модулей  (его можно составить из двух больших </a:t>
            </a:r>
            <a:r>
              <a:rPr lang="ru-RU" sz="1800" dirty="0" smtClean="0">
                <a:solidFill>
                  <a:schemeClr val="tx1"/>
                </a:solidFill>
                <a:effectLst/>
                <a:latin typeface="Times New Roman" panose="02020603050405020304" pitchFamily="18" charset="0"/>
                <a:cs typeface="Times New Roman" panose="02020603050405020304" pitchFamily="18" charset="0"/>
              </a:rPr>
              <a:t>кубов). По контурному образцу (или по представлению) часть детей составляют изображение кораблика из цветных карандашей ( или счетных палочек). Называя слова-антонимы дети «переправляются» через реку. Ориентируясь по карте дети доходят до избушки Бабы Яги. </a:t>
            </a:r>
            <a:r>
              <a:rPr lang="ru-RU" sz="1600" dirty="0" smtClean="0">
                <a:effectLst/>
              </a:rPr>
              <a:t/>
            </a:r>
            <a:br>
              <a:rPr lang="ru-RU" sz="1600" dirty="0" smtClean="0">
                <a:effectLst/>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2908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712968" cy="6480720"/>
          </a:xfrm>
        </p:spPr>
        <p:txBody>
          <a:bodyPr>
            <a:normAutofit fontScale="90000"/>
          </a:bodyPr>
          <a:lstStyle/>
          <a:p>
            <a:r>
              <a:rPr lang="ru-RU" sz="1800" dirty="0" smtClean="0">
                <a:solidFill>
                  <a:schemeClr val="tx1"/>
                </a:solidFill>
                <a:effectLst/>
                <a:latin typeface="Times New Roman" panose="02020603050405020304" pitchFamily="18" charset="0"/>
                <a:cs typeface="Times New Roman" panose="02020603050405020304" pitchFamily="18" charset="0"/>
              </a:rPr>
              <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Баба Яга отказывается отдать волшебную палочку и пытается заколдовать детей. Проводится подвижная игра «Снежинки и ветер».</a:t>
            </a:r>
            <a:r>
              <a:rPr lang="ru-RU" sz="1800" dirty="0">
                <a:solidFill>
                  <a:schemeClr val="tx1"/>
                </a:solidFill>
                <a:effectLst/>
                <a:latin typeface="Times New Roman" panose="02020603050405020304" pitchFamily="18" charset="0"/>
                <a:cs typeface="Times New Roman" panose="02020603050405020304" pitchFamily="18" charset="0"/>
              </a:rPr>
              <a:t> </a:t>
            </a:r>
            <a:r>
              <a:rPr lang="ru-RU" sz="1800" dirty="0" smtClean="0">
                <a:solidFill>
                  <a:schemeClr val="tx1"/>
                </a:solidFill>
                <a:effectLst/>
                <a:latin typeface="Times New Roman" panose="02020603050405020304" pitchFamily="18" charset="0"/>
                <a:cs typeface="Times New Roman" panose="02020603050405020304" pitchFamily="18" charset="0"/>
              </a:rPr>
              <a:t>Активно двигаясь дети избегают волшебных чар. Баба Яга согласна вернуть волшебную палочку при условии, если дети выполнят задания.</a:t>
            </a:r>
            <a:r>
              <a:rPr lang="ru-RU" sz="1800" dirty="0">
                <a:solidFill>
                  <a:schemeClr val="tx1"/>
                </a:solidFill>
                <a:effectLst/>
                <a:latin typeface="Times New Roman" panose="02020603050405020304" pitchFamily="18" charset="0"/>
                <a:cs typeface="Times New Roman" panose="02020603050405020304" pitchFamily="18" charset="0"/>
              </a:rPr>
              <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Первое </a:t>
            </a:r>
            <a:r>
              <a:rPr lang="ru-RU" sz="1800" dirty="0">
                <a:solidFill>
                  <a:schemeClr val="tx1"/>
                </a:solidFill>
                <a:effectLst/>
                <a:latin typeface="Times New Roman" panose="02020603050405020304" pitchFamily="18" charset="0"/>
                <a:cs typeface="Times New Roman" panose="02020603050405020304" pitchFamily="18" charset="0"/>
              </a:rPr>
              <a:t>задание. </a:t>
            </a:r>
            <a:r>
              <a:rPr lang="ru-RU" sz="1800" dirty="0" smtClean="0">
                <a:solidFill>
                  <a:schemeClr val="tx1"/>
                </a:solidFill>
                <a:effectLst/>
                <a:latin typeface="Times New Roman" panose="02020603050405020304" pitchFamily="18" charset="0"/>
                <a:cs typeface="Times New Roman" panose="02020603050405020304" pitchFamily="18" charset="0"/>
              </a:rPr>
              <a:t>Дети отгадывают, какие животные живут около избушки Бабы Яги. Проводится </a:t>
            </a:r>
            <a:r>
              <a:rPr lang="ru-RU" sz="1800" dirty="0">
                <a:solidFill>
                  <a:schemeClr val="tx1"/>
                </a:solidFill>
                <a:effectLst/>
                <a:latin typeface="Times New Roman" panose="02020603050405020304" pitchFamily="18" charset="0"/>
                <a:cs typeface="Times New Roman" panose="02020603050405020304" pitchFamily="18" charset="0"/>
              </a:rPr>
              <a:t>игра «Запутанные слова». Детям предлагаются карточки с наложенными изображениями букв. </a:t>
            </a:r>
            <a:r>
              <a:rPr lang="ru-RU" sz="1800" dirty="0" smtClean="0">
                <a:solidFill>
                  <a:schemeClr val="tx1"/>
                </a:solidFill>
                <a:effectLst/>
                <a:latin typeface="Times New Roman" panose="02020603050405020304" pitchFamily="18" charset="0"/>
                <a:cs typeface="Times New Roman" panose="02020603050405020304" pitchFamily="18" charset="0"/>
              </a:rPr>
              <a:t>Они находят </a:t>
            </a:r>
            <a:r>
              <a:rPr lang="ru-RU" sz="1800" dirty="0">
                <a:solidFill>
                  <a:schemeClr val="tx1"/>
                </a:solidFill>
                <a:effectLst/>
                <a:latin typeface="Times New Roman" panose="02020603050405020304" pitchFamily="18" charset="0"/>
                <a:cs typeface="Times New Roman" panose="02020603050405020304" pitchFamily="18" charset="0"/>
              </a:rPr>
              <a:t>«спрятанные» буквы, достают </a:t>
            </a:r>
            <a:r>
              <a:rPr lang="ru-RU" sz="1800" dirty="0" smtClean="0">
                <a:solidFill>
                  <a:schemeClr val="tx1"/>
                </a:solidFill>
                <a:effectLst/>
                <a:latin typeface="Times New Roman" panose="02020603050405020304" pitchFamily="18" charset="0"/>
                <a:cs typeface="Times New Roman" panose="02020603050405020304" pitchFamily="18" charset="0"/>
              </a:rPr>
              <a:t>соответствующие </a:t>
            </a:r>
            <a:r>
              <a:rPr lang="ru-RU" sz="1800" dirty="0">
                <a:solidFill>
                  <a:schemeClr val="tx1"/>
                </a:solidFill>
                <a:effectLst/>
                <a:latin typeface="Times New Roman" panose="02020603050405020304" pitchFamily="18" charset="0"/>
                <a:cs typeface="Times New Roman" panose="02020603050405020304" pitchFamily="18" charset="0"/>
              </a:rPr>
              <a:t>буквы из разрезной азбуки и складывают слова (лиса, еж, лев</a:t>
            </a:r>
            <a:r>
              <a:rPr lang="ru-RU" sz="1800" dirty="0" smtClean="0">
                <a:solidFill>
                  <a:schemeClr val="tx1"/>
                </a:solidFill>
                <a:effectLst/>
                <a:latin typeface="Times New Roman" panose="02020603050405020304" pitchFamily="18" charset="0"/>
                <a:cs typeface="Times New Roman" panose="02020603050405020304" pitchFamily="18" charset="0"/>
              </a:rPr>
              <a:t>). Животные демонстрируются на экране.</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Второе </a:t>
            </a:r>
            <a:r>
              <a:rPr lang="ru-RU" sz="1800" dirty="0">
                <a:solidFill>
                  <a:schemeClr val="tx1"/>
                </a:solidFill>
                <a:effectLst/>
                <a:latin typeface="Times New Roman" panose="02020603050405020304" pitchFamily="18" charset="0"/>
                <a:cs typeface="Times New Roman" panose="02020603050405020304" pitchFamily="18" charset="0"/>
              </a:rPr>
              <a:t>задание. </a:t>
            </a:r>
            <a:r>
              <a:rPr lang="ru-RU" sz="1800" dirty="0" smtClean="0">
                <a:solidFill>
                  <a:schemeClr val="tx1"/>
                </a:solidFill>
                <a:effectLst/>
                <a:latin typeface="Times New Roman" panose="02020603050405020304" pitchFamily="18" charset="0"/>
                <a:cs typeface="Times New Roman" panose="02020603050405020304" pitchFamily="18" charset="0"/>
              </a:rPr>
              <a:t>Дети угадывают, </a:t>
            </a:r>
            <a:r>
              <a:rPr lang="ru-RU" sz="1800" dirty="0">
                <a:solidFill>
                  <a:schemeClr val="tx1"/>
                </a:solidFill>
                <a:effectLst/>
                <a:latin typeface="Times New Roman" panose="02020603050405020304" pitchFamily="18" charset="0"/>
                <a:cs typeface="Times New Roman" panose="02020603050405020304" pitchFamily="18" charset="0"/>
              </a:rPr>
              <a:t>что делали лесные жители в разное время </a:t>
            </a:r>
            <a:r>
              <a:rPr lang="ru-RU" sz="1800" dirty="0" smtClean="0">
                <a:solidFill>
                  <a:schemeClr val="tx1"/>
                </a:solidFill>
                <a:effectLst/>
                <a:latin typeface="Times New Roman" panose="02020603050405020304" pitchFamily="18" charset="0"/>
                <a:cs typeface="Times New Roman" panose="02020603050405020304" pitchFamily="18" charset="0"/>
              </a:rPr>
              <a:t>суток. Проводится </a:t>
            </a:r>
            <a:r>
              <a:rPr lang="ru-RU" sz="1800" dirty="0">
                <a:solidFill>
                  <a:schemeClr val="tx1"/>
                </a:solidFill>
                <a:effectLst/>
                <a:latin typeface="Times New Roman" panose="02020603050405020304" pitchFamily="18" charset="0"/>
                <a:cs typeface="Times New Roman" panose="02020603050405020304" pitchFamily="18" charset="0"/>
              </a:rPr>
              <a:t>игра «Утро, день, вечер, ночь». Используются круги </a:t>
            </a:r>
            <a:r>
              <a:rPr lang="ru-RU" sz="1800" dirty="0" err="1">
                <a:solidFill>
                  <a:schemeClr val="tx1"/>
                </a:solidFill>
                <a:effectLst/>
                <a:latin typeface="Times New Roman" panose="02020603050405020304" pitchFamily="18" charset="0"/>
                <a:cs typeface="Times New Roman" panose="02020603050405020304" pitchFamily="18" charset="0"/>
              </a:rPr>
              <a:t>Луллия</a:t>
            </a:r>
            <a:r>
              <a:rPr lang="ru-RU" sz="1800" dirty="0">
                <a:solidFill>
                  <a:schemeClr val="tx1"/>
                </a:solidFill>
                <a:effectLst/>
                <a:latin typeface="Times New Roman" panose="02020603050405020304" pitchFamily="18" charset="0"/>
                <a:cs typeface="Times New Roman" panose="02020603050405020304" pitchFamily="18" charset="0"/>
              </a:rPr>
              <a:t>. На маленьком круге обозначены части суток. На большом круге животные. Дети по очереди крутят стрелку, маленький круг и составляют </a:t>
            </a:r>
            <a:r>
              <a:rPr lang="ru-RU" sz="1800" dirty="0" smtClean="0">
                <a:solidFill>
                  <a:schemeClr val="tx1"/>
                </a:solidFill>
                <a:effectLst/>
                <a:latin typeface="Times New Roman" panose="02020603050405020304" pitchFamily="18" charset="0"/>
                <a:cs typeface="Times New Roman" panose="02020603050405020304" pitchFamily="18" charset="0"/>
              </a:rPr>
              <a:t>предложения</a:t>
            </a:r>
            <a:r>
              <a:rPr lang="ru-RU" sz="1800" dirty="0">
                <a:solidFill>
                  <a:schemeClr val="tx1"/>
                </a:solidFill>
                <a:effectLst/>
                <a:latin typeface="Times New Roman" panose="02020603050405020304" pitchFamily="18" charset="0"/>
                <a:cs typeface="Times New Roman" panose="02020603050405020304" pitchFamily="18" charset="0"/>
              </a:rPr>
              <a:t>, используя данные слова. (Утром лиса </a:t>
            </a:r>
            <a:r>
              <a:rPr lang="ru-RU" sz="1800" dirty="0" smtClean="0">
                <a:solidFill>
                  <a:schemeClr val="tx1"/>
                </a:solidFill>
                <a:effectLst/>
                <a:latin typeface="Times New Roman" panose="02020603050405020304" pitchFamily="18" charset="0"/>
                <a:cs typeface="Times New Roman" panose="02020603050405020304" pitchFamily="18" charset="0"/>
              </a:rPr>
              <a:t>гонялась за зайцем).</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Третье </a:t>
            </a:r>
            <a:r>
              <a:rPr lang="ru-RU" sz="1800" dirty="0">
                <a:solidFill>
                  <a:schemeClr val="tx1"/>
                </a:solidFill>
                <a:effectLst/>
                <a:latin typeface="Times New Roman" panose="02020603050405020304" pitchFamily="18" charset="0"/>
                <a:cs typeface="Times New Roman" panose="02020603050405020304" pitchFamily="18" charset="0"/>
              </a:rPr>
              <a:t>задание. </a:t>
            </a:r>
            <a:r>
              <a:rPr lang="ru-RU" sz="1800" dirty="0" smtClean="0">
                <a:solidFill>
                  <a:schemeClr val="tx1"/>
                </a:solidFill>
                <a:effectLst/>
                <a:latin typeface="Times New Roman" panose="02020603050405020304" pitchFamily="18" charset="0"/>
                <a:cs typeface="Times New Roman" panose="02020603050405020304" pitchFamily="18" charset="0"/>
              </a:rPr>
              <a:t>Дети придумывают названия </a:t>
            </a:r>
            <a:r>
              <a:rPr lang="ru-RU" sz="1800" dirty="0">
                <a:solidFill>
                  <a:schemeClr val="tx1"/>
                </a:solidFill>
                <a:effectLst/>
                <a:latin typeface="Times New Roman" panose="02020603050405020304" pitchFamily="18" charset="0"/>
                <a:cs typeface="Times New Roman" panose="02020603050405020304" pitchFamily="18" charset="0"/>
              </a:rPr>
              <a:t>сказочным </a:t>
            </a:r>
            <a:r>
              <a:rPr lang="ru-RU" sz="1800" dirty="0" smtClean="0">
                <a:solidFill>
                  <a:schemeClr val="tx1"/>
                </a:solidFill>
                <a:effectLst/>
                <a:latin typeface="Times New Roman" panose="02020603050405020304" pitchFamily="18" charset="0"/>
                <a:cs typeface="Times New Roman" panose="02020603050405020304" pitchFamily="18" charset="0"/>
              </a:rPr>
              <a:t>животным, которые живут у Бабы Яги. </a:t>
            </a:r>
            <a:r>
              <a:rPr lang="ru-RU" sz="1800" dirty="0">
                <a:solidFill>
                  <a:schemeClr val="tx1"/>
                </a:solidFill>
                <a:effectLst/>
                <a:latin typeface="Times New Roman" panose="02020603050405020304" pitchFamily="18" charset="0"/>
                <a:cs typeface="Times New Roman" panose="02020603050405020304" pitchFamily="18" charset="0"/>
              </a:rPr>
              <a:t>Проводится игра «Загадочные животные». Детям предлагаются разрезные картинки </a:t>
            </a:r>
            <a:r>
              <a:rPr lang="ru-RU" sz="1800" dirty="0" smtClean="0">
                <a:solidFill>
                  <a:schemeClr val="tx1"/>
                </a:solidFill>
                <a:effectLst/>
                <a:latin typeface="Times New Roman" panose="02020603050405020304" pitchFamily="18" charset="0"/>
                <a:cs typeface="Times New Roman" panose="02020603050405020304" pitchFamily="18" charset="0"/>
              </a:rPr>
              <a:t>(3 </a:t>
            </a:r>
            <a:r>
              <a:rPr lang="ru-RU" sz="1800" dirty="0">
                <a:solidFill>
                  <a:schemeClr val="tx1"/>
                </a:solidFill>
                <a:effectLst/>
                <a:latin typeface="Times New Roman" panose="02020603050405020304" pitchFamily="18" charset="0"/>
                <a:cs typeface="Times New Roman" panose="02020603050405020304" pitchFamily="18" charset="0"/>
              </a:rPr>
              <a:t>части), из </a:t>
            </a:r>
            <a:r>
              <a:rPr lang="ru-RU" sz="1800" dirty="0" smtClean="0">
                <a:solidFill>
                  <a:schemeClr val="tx1"/>
                </a:solidFill>
                <a:effectLst/>
                <a:latin typeface="Times New Roman" panose="02020603050405020304" pitchFamily="18" charset="0"/>
                <a:cs typeface="Times New Roman" panose="02020603050405020304" pitchFamily="18" charset="0"/>
              </a:rPr>
              <a:t>которых они составляют изображения сказочных животных. </a:t>
            </a:r>
            <a:r>
              <a:rPr lang="ru-RU" sz="1800" dirty="0">
                <a:solidFill>
                  <a:schemeClr val="tx1"/>
                </a:solidFill>
                <a:effectLst/>
                <a:latin typeface="Times New Roman" panose="02020603050405020304" pitchFamily="18" charset="0"/>
                <a:cs typeface="Times New Roman" panose="02020603050405020304" pitchFamily="18" charset="0"/>
              </a:rPr>
              <a:t>Дети соединяют картинки в произвольном </a:t>
            </a:r>
            <a:r>
              <a:rPr lang="ru-RU" sz="1800" dirty="0" smtClean="0">
                <a:solidFill>
                  <a:schemeClr val="tx1"/>
                </a:solidFill>
                <a:effectLst/>
                <a:latin typeface="Times New Roman" panose="02020603050405020304" pitchFamily="18" charset="0"/>
                <a:cs typeface="Times New Roman" panose="02020603050405020304" pitchFamily="18" charset="0"/>
              </a:rPr>
              <a:t>порядке </a:t>
            </a:r>
            <a:r>
              <a:rPr lang="ru-RU" sz="1800" dirty="0">
                <a:solidFill>
                  <a:schemeClr val="tx1"/>
                </a:solidFill>
                <a:effectLst/>
                <a:latin typeface="Times New Roman" panose="02020603050405020304" pitchFamily="18" charset="0"/>
                <a:cs typeface="Times New Roman" panose="02020603050405020304" pitchFamily="18" charset="0"/>
              </a:rPr>
              <a:t>и придумывают названия сказочным животным путем сложения двух (трех) </a:t>
            </a:r>
            <a:r>
              <a:rPr lang="ru-RU" sz="1800" dirty="0" smtClean="0">
                <a:solidFill>
                  <a:schemeClr val="tx1"/>
                </a:solidFill>
                <a:effectLst/>
                <a:latin typeface="Times New Roman" panose="02020603050405020304" pitchFamily="18" charset="0"/>
                <a:cs typeface="Times New Roman" panose="02020603050405020304" pitchFamily="18" charset="0"/>
              </a:rPr>
              <a:t>основ слов. Возможные </a:t>
            </a:r>
            <a:r>
              <a:rPr lang="ru-RU" sz="1800" dirty="0">
                <a:solidFill>
                  <a:schemeClr val="tx1"/>
                </a:solidFill>
                <a:effectLst/>
                <a:latin typeface="Times New Roman" panose="02020603050405020304" pitchFamily="18" charset="0"/>
                <a:cs typeface="Times New Roman" panose="02020603050405020304" pitchFamily="18" charset="0"/>
              </a:rPr>
              <a:t>варианты (</a:t>
            </a:r>
            <a:r>
              <a:rPr lang="ru-RU" sz="1800" dirty="0" err="1">
                <a:solidFill>
                  <a:schemeClr val="tx1"/>
                </a:solidFill>
                <a:effectLst/>
                <a:latin typeface="Times New Roman" panose="02020603050405020304" pitchFamily="18" charset="0"/>
                <a:cs typeface="Times New Roman" panose="02020603050405020304" pitchFamily="18" charset="0"/>
              </a:rPr>
              <a:t>свинозебр</a:t>
            </a:r>
            <a:r>
              <a:rPr lang="ru-RU" sz="1800" dirty="0">
                <a:solidFill>
                  <a:schemeClr val="tx1"/>
                </a:solidFill>
                <a:effectLst/>
                <a:latin typeface="Times New Roman" panose="02020603050405020304" pitchFamily="18" charset="0"/>
                <a:cs typeface="Times New Roman" panose="02020603050405020304" pitchFamily="18" charset="0"/>
              </a:rPr>
              <a:t>, </a:t>
            </a:r>
            <a:r>
              <a:rPr lang="ru-RU" sz="1800" dirty="0" err="1">
                <a:solidFill>
                  <a:schemeClr val="tx1"/>
                </a:solidFill>
                <a:effectLst/>
                <a:latin typeface="Times New Roman" panose="02020603050405020304" pitchFamily="18" charset="0"/>
                <a:cs typeface="Times New Roman" panose="02020603050405020304" pitchFamily="18" charset="0"/>
              </a:rPr>
              <a:t>крокодилокозел</a:t>
            </a:r>
            <a:r>
              <a:rPr lang="ru-RU" sz="1800" dirty="0">
                <a:solidFill>
                  <a:schemeClr val="tx1"/>
                </a:solidFill>
                <a:effectLst/>
                <a:latin typeface="Times New Roman" panose="02020603050405020304" pitchFamily="18" charset="0"/>
                <a:cs typeface="Times New Roman" panose="02020603050405020304" pitchFamily="18" charset="0"/>
              </a:rPr>
              <a:t>, </a:t>
            </a:r>
            <a:r>
              <a:rPr lang="ru-RU" sz="1800" dirty="0" err="1">
                <a:solidFill>
                  <a:schemeClr val="tx1"/>
                </a:solidFill>
                <a:effectLst/>
                <a:latin typeface="Times New Roman" panose="02020603050405020304" pitchFamily="18" charset="0"/>
                <a:cs typeface="Times New Roman" panose="02020603050405020304" pitchFamily="18" charset="0"/>
              </a:rPr>
              <a:t>бараноеж</a:t>
            </a:r>
            <a:r>
              <a:rPr lang="ru-RU" sz="1800" dirty="0">
                <a:solidFill>
                  <a:schemeClr val="tx1"/>
                </a:solidFill>
                <a:effectLst/>
                <a:latin typeface="Times New Roman" panose="02020603050405020304" pitchFamily="18" charset="0"/>
                <a:cs typeface="Times New Roman" panose="02020603050405020304" pitchFamily="18" charset="0"/>
              </a:rPr>
              <a:t>, </a:t>
            </a:r>
            <a:r>
              <a:rPr lang="ru-RU" sz="1800" dirty="0" err="1" smtClean="0">
                <a:solidFill>
                  <a:schemeClr val="tx1"/>
                </a:solidFill>
                <a:effectLst/>
                <a:latin typeface="Times New Roman" panose="02020603050405020304" pitchFamily="18" charset="0"/>
                <a:cs typeface="Times New Roman" panose="02020603050405020304" pitchFamily="18" charset="0"/>
              </a:rPr>
              <a:t>слонолошадь</a:t>
            </a:r>
            <a:r>
              <a:rPr lang="ru-RU" sz="1800" dirty="0" smtClean="0">
                <a:solidFill>
                  <a:schemeClr val="tx1"/>
                </a:solidFill>
                <a:effectLst/>
                <a:latin typeface="Times New Roman" panose="02020603050405020304" pitchFamily="18" charset="0"/>
                <a:cs typeface="Times New Roman" panose="02020603050405020304" pitchFamily="18" charset="0"/>
              </a:rPr>
              <a:t> ...)</a:t>
            </a:r>
            <a:r>
              <a:rPr lang="ru-RU" sz="1800" dirty="0">
                <a:solidFill>
                  <a:schemeClr val="tx1"/>
                </a:solidFill>
                <a:effectLst/>
                <a:latin typeface="Times New Roman" panose="02020603050405020304" pitchFamily="18" charset="0"/>
                <a:cs typeface="Times New Roman" panose="02020603050405020304" pitchFamily="18" charset="0"/>
              </a:rPr>
              <a:t> </a:t>
            </a:r>
            <a:r>
              <a:rPr lang="ru-RU" sz="1800" dirty="0" smtClean="0">
                <a:solidFill>
                  <a:schemeClr val="tx1"/>
                </a:solidFill>
                <a:effectLst/>
                <a:latin typeface="Times New Roman" panose="02020603050405020304" pitchFamily="18" charset="0"/>
                <a:cs typeface="Times New Roman" panose="02020603050405020304" pitchFamily="18" charset="0"/>
              </a:rPr>
              <a:t>Бабе Яге очень не хочется расставаться с волшебной палочкой, т.к.</a:t>
            </a:r>
            <a:r>
              <a:rPr lang="ru-RU" sz="1800" dirty="0">
                <a:solidFill>
                  <a:schemeClr val="tx1"/>
                </a:solidFill>
                <a:effectLst/>
                <a:latin typeface="Times New Roman" panose="02020603050405020304" pitchFamily="18" charset="0"/>
                <a:cs typeface="Times New Roman" panose="02020603050405020304" pitchFamily="18" charset="0"/>
              </a:rPr>
              <a:t> </a:t>
            </a:r>
            <a:r>
              <a:rPr lang="ru-RU" sz="1800" dirty="0" smtClean="0">
                <a:solidFill>
                  <a:schemeClr val="tx1"/>
                </a:solidFill>
                <a:effectLst/>
                <a:latin typeface="Times New Roman" panose="02020603050405020304" pitchFamily="18" charset="0"/>
                <a:cs typeface="Times New Roman" panose="02020603050405020304" pitchFamily="18" charset="0"/>
              </a:rPr>
              <a:t>с ее помощью она хотела помолодеть.  Дети предлагают ей «</a:t>
            </a:r>
            <a:r>
              <a:rPr lang="ru-RU" sz="1800" dirty="0" err="1" smtClean="0">
                <a:solidFill>
                  <a:schemeClr val="tx1"/>
                </a:solidFill>
                <a:effectLst/>
                <a:latin typeface="Times New Roman" panose="02020603050405020304" pitchFamily="18" charset="0"/>
                <a:cs typeface="Times New Roman" panose="02020603050405020304" pitchFamily="18" charset="0"/>
              </a:rPr>
              <a:t>молодильное</a:t>
            </a:r>
            <a:r>
              <a:rPr lang="ru-RU" sz="1800" dirty="0" smtClean="0">
                <a:solidFill>
                  <a:schemeClr val="tx1"/>
                </a:solidFill>
                <a:effectLst/>
                <a:latin typeface="Times New Roman" panose="02020603050405020304" pitchFamily="18" charset="0"/>
                <a:cs typeface="Times New Roman" panose="02020603050405020304" pitchFamily="18" charset="0"/>
              </a:rPr>
              <a:t>» яблоко, объясняют, что </a:t>
            </a:r>
            <a:r>
              <a:rPr lang="ru-RU" sz="1800" dirty="0">
                <a:solidFill>
                  <a:schemeClr val="tx1"/>
                </a:solidFill>
                <a:effectLst/>
                <a:latin typeface="Times New Roman" panose="02020603050405020304" pitchFamily="18" charset="0"/>
                <a:cs typeface="Times New Roman" panose="02020603050405020304" pitchFamily="18" charset="0"/>
              </a:rPr>
              <a:t>значит «</a:t>
            </a:r>
            <a:r>
              <a:rPr lang="ru-RU" sz="1800" dirty="0" err="1" smtClean="0">
                <a:solidFill>
                  <a:schemeClr val="tx1"/>
                </a:solidFill>
                <a:effectLst/>
                <a:latin typeface="Times New Roman" panose="02020603050405020304" pitchFamily="18" charset="0"/>
                <a:cs typeface="Times New Roman" panose="02020603050405020304" pitchFamily="18" charset="0"/>
              </a:rPr>
              <a:t>молодильное</a:t>
            </a:r>
            <a:r>
              <a:rPr lang="ru-RU" sz="1800" dirty="0" smtClean="0">
                <a:solidFill>
                  <a:schemeClr val="tx1"/>
                </a:solidFill>
                <a:effectLst/>
                <a:latin typeface="Times New Roman" panose="02020603050405020304" pitchFamily="18" charset="0"/>
                <a:cs typeface="Times New Roman" panose="02020603050405020304" pitchFamily="18" charset="0"/>
              </a:rPr>
              <a:t>»  (работа с родственными словами). </a:t>
            </a:r>
            <a:r>
              <a:rPr lang="ru-RU" sz="1800" dirty="0">
                <a:solidFill>
                  <a:schemeClr val="tx1"/>
                </a:solidFill>
                <a:effectLst/>
                <a:latin typeface="Times New Roman" panose="02020603050405020304" pitchFamily="18" charset="0"/>
                <a:cs typeface="Times New Roman" panose="02020603050405020304" pitchFamily="18" charset="0"/>
              </a:rPr>
              <a:t>Баба Яга уходит в избушку, переодевается, возвращается молодой и </a:t>
            </a:r>
            <a:r>
              <a:rPr lang="ru-RU" sz="1800" dirty="0" smtClean="0">
                <a:solidFill>
                  <a:schemeClr val="tx1"/>
                </a:solidFill>
                <a:effectLst/>
                <a:latin typeface="Times New Roman" panose="02020603050405020304" pitchFamily="18" charset="0"/>
                <a:cs typeface="Times New Roman" panose="02020603050405020304" pitchFamily="18" charset="0"/>
              </a:rPr>
              <a:t>красивой. Она передает </a:t>
            </a:r>
            <a:r>
              <a:rPr lang="ru-RU" sz="1800" dirty="0">
                <a:solidFill>
                  <a:schemeClr val="tx1"/>
                </a:solidFill>
                <a:effectLst/>
                <a:latin typeface="Times New Roman" panose="02020603050405020304" pitchFamily="18" charset="0"/>
                <a:cs typeface="Times New Roman" panose="02020603050405020304" pitchFamily="18" charset="0"/>
              </a:rPr>
              <a:t>ведущей волшебную палочку, танцует с детьми под веселую музыку. Баба Яга </a:t>
            </a:r>
            <a:r>
              <a:rPr lang="ru-RU" sz="1800" dirty="0" smtClean="0">
                <a:solidFill>
                  <a:schemeClr val="tx1"/>
                </a:solidFill>
                <a:effectLst/>
                <a:latin typeface="Times New Roman" panose="02020603050405020304" pitchFamily="18" charset="0"/>
                <a:cs typeface="Times New Roman" panose="02020603050405020304" pitchFamily="18" charset="0"/>
              </a:rPr>
              <a:t>благодарит </a:t>
            </a:r>
            <a:r>
              <a:rPr lang="ru-RU" sz="1800" dirty="0">
                <a:solidFill>
                  <a:schemeClr val="tx1"/>
                </a:solidFill>
                <a:effectLst/>
                <a:latin typeface="Times New Roman" panose="02020603050405020304" pitchFamily="18" charset="0"/>
                <a:cs typeface="Times New Roman" panose="02020603050405020304" pitchFamily="18" charset="0"/>
              </a:rPr>
              <a:t>за «</a:t>
            </a:r>
            <a:r>
              <a:rPr lang="ru-RU" sz="1800" dirty="0" err="1">
                <a:solidFill>
                  <a:schemeClr val="tx1"/>
                </a:solidFill>
                <a:effectLst/>
                <a:latin typeface="Times New Roman" panose="02020603050405020304" pitchFamily="18" charset="0"/>
                <a:cs typeface="Times New Roman" panose="02020603050405020304" pitchFamily="18" charset="0"/>
              </a:rPr>
              <a:t>молодильное</a:t>
            </a:r>
            <a:r>
              <a:rPr lang="ru-RU" sz="1800" dirty="0">
                <a:solidFill>
                  <a:schemeClr val="tx1"/>
                </a:solidFill>
                <a:effectLst/>
                <a:latin typeface="Times New Roman" panose="02020603050405020304" pitchFamily="18" charset="0"/>
                <a:cs typeface="Times New Roman" panose="02020603050405020304" pitchFamily="18" charset="0"/>
              </a:rPr>
              <a:t>» яблоко, угощает детей </a:t>
            </a:r>
            <a:r>
              <a:rPr lang="ru-RU" sz="1800" dirty="0" smtClean="0">
                <a:solidFill>
                  <a:schemeClr val="tx1"/>
                </a:solidFill>
                <a:effectLst/>
                <a:latin typeface="Times New Roman" panose="02020603050405020304" pitchFamily="18" charset="0"/>
                <a:cs typeface="Times New Roman" panose="02020603050405020304" pitchFamily="18" charset="0"/>
              </a:rPr>
              <a:t> свежими яблоками </a:t>
            </a:r>
            <a:r>
              <a:rPr lang="ru-RU" sz="1800" dirty="0">
                <a:solidFill>
                  <a:schemeClr val="tx1"/>
                </a:solidFill>
                <a:effectLst/>
                <a:latin typeface="Times New Roman" panose="02020603050405020304" pitchFamily="18" charset="0"/>
                <a:cs typeface="Times New Roman" panose="02020603050405020304" pitchFamily="18" charset="0"/>
              </a:rPr>
              <a:t>и уходит.</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smtClean="0">
                <a:solidFill>
                  <a:schemeClr val="tx1"/>
                </a:solidFill>
                <a:effectLst/>
                <a:latin typeface="Times New Roman" panose="02020603050405020304" pitchFamily="18" charset="0"/>
                <a:cs typeface="Times New Roman" panose="02020603050405020304" pitchFamily="18" charset="0"/>
              </a:rPr>
              <a:t/>
            </a:r>
            <a:br>
              <a:rPr lang="ru-RU" sz="1800" dirty="0" smtClean="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
            </a:r>
            <a:br>
              <a:rPr lang="ru-RU" sz="1800" dirty="0">
                <a:solidFill>
                  <a:schemeClr val="tx1"/>
                </a:solidFill>
                <a:effectLst/>
                <a:latin typeface="Times New Roman" panose="02020603050405020304" pitchFamily="18" charset="0"/>
                <a:cs typeface="Times New Roman" panose="02020603050405020304" pitchFamily="18" charset="0"/>
              </a:rPr>
            </a:br>
            <a:r>
              <a:rPr lang="ru-RU" sz="1200" dirty="0">
                <a:effectLst/>
              </a:rPr>
              <a:t/>
            </a:r>
            <a:br>
              <a:rPr lang="ru-RU" sz="1200" dirty="0">
                <a:effectLst/>
              </a:rPr>
            </a:br>
            <a:r>
              <a:rPr lang="ru-RU" sz="1400" dirty="0" smtClean="0">
                <a:solidFill>
                  <a:schemeClr val="tx1"/>
                </a:solidFill>
                <a:effectLst/>
                <a:latin typeface="Times New Roman" panose="02020603050405020304" pitchFamily="18" charset="0"/>
                <a:cs typeface="Times New Roman" panose="02020603050405020304" pitchFamily="18" charset="0"/>
              </a:rPr>
              <a:t/>
            </a:r>
            <a:br>
              <a:rPr lang="ru-RU" sz="1400" dirty="0" smtClean="0">
                <a:solidFill>
                  <a:schemeClr val="tx1"/>
                </a:solidFill>
                <a:effectLst/>
                <a:latin typeface="Times New Roman" panose="02020603050405020304" pitchFamily="18" charset="0"/>
                <a:cs typeface="Times New Roman" panose="02020603050405020304" pitchFamily="18" charset="0"/>
              </a:rPr>
            </a:br>
            <a:r>
              <a:rPr lang="ru-RU" sz="1400" dirty="0" smtClean="0">
                <a:solidFill>
                  <a:schemeClr val="tx1"/>
                </a:solidFill>
                <a:effectLst/>
                <a:latin typeface="Times New Roman" panose="02020603050405020304" pitchFamily="18" charset="0"/>
                <a:cs typeface="Times New Roman" panose="02020603050405020304" pitchFamily="18" charset="0"/>
              </a:rPr>
              <a:t/>
            </a:r>
            <a:br>
              <a:rPr lang="ru-RU" sz="1400" dirty="0" smtClean="0">
                <a:solidFill>
                  <a:schemeClr val="tx1"/>
                </a:solidFill>
                <a:effectLst/>
                <a:latin typeface="Times New Roman" panose="02020603050405020304" pitchFamily="18" charset="0"/>
                <a:cs typeface="Times New Roman" panose="02020603050405020304" pitchFamily="18" charset="0"/>
              </a:rPr>
            </a:br>
            <a:r>
              <a:rPr lang="ru-RU" sz="1400" dirty="0" smtClean="0">
                <a:solidFill>
                  <a:schemeClr val="tx1"/>
                </a:solidFill>
                <a:effectLst/>
                <a:latin typeface="Times New Roman" panose="02020603050405020304" pitchFamily="18" charset="0"/>
                <a:cs typeface="Times New Roman" panose="02020603050405020304" pitchFamily="18" charset="0"/>
              </a:rPr>
              <a:t> </a:t>
            </a:r>
            <a:r>
              <a:rPr lang="ru-RU" sz="1400" dirty="0">
                <a:effectLst/>
              </a:rPr>
              <a:t/>
            </a:r>
            <a:br>
              <a:rPr lang="ru-RU" sz="1400" dirty="0">
                <a:effectLst/>
              </a:rPr>
            </a:br>
            <a:r>
              <a:rPr lang="ru-RU" sz="1600" dirty="0" smtClean="0">
                <a:solidFill>
                  <a:schemeClr val="tx1"/>
                </a:solidFill>
                <a:effectLst/>
                <a:latin typeface="Times New Roman" panose="02020603050405020304" pitchFamily="18" charset="0"/>
                <a:cs typeface="Times New Roman" panose="02020603050405020304" pitchFamily="18" charset="0"/>
              </a:rPr>
              <a:t/>
            </a:r>
            <a:br>
              <a:rPr lang="ru-RU" sz="1600" dirty="0" smtClean="0">
                <a:solidFill>
                  <a:schemeClr val="tx1"/>
                </a:solidFill>
                <a:effectLst/>
                <a:latin typeface="Times New Roman" panose="02020603050405020304" pitchFamily="18" charset="0"/>
                <a:cs typeface="Times New Roman" panose="02020603050405020304" pitchFamily="18" charset="0"/>
              </a:rPr>
            </a:br>
            <a:r>
              <a:rPr lang="ru-RU" sz="1600" dirty="0">
                <a:effectLst/>
              </a:rPr>
              <a:t/>
            </a:r>
            <a:br>
              <a:rPr lang="ru-RU" sz="1600" dirty="0">
                <a:effectLst/>
              </a:rPr>
            </a:br>
            <a:endParaRPr lang="ru-RU" sz="1600" dirty="0">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003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2074242"/>
          </a:xfrm>
        </p:spPr>
        <p:txBody>
          <a:bodyPr>
            <a:normAutofit/>
          </a:bodyPr>
          <a:lstStyle/>
          <a:p>
            <a:r>
              <a:rPr lang="ru-RU" sz="1600" dirty="0">
                <a:solidFill>
                  <a:schemeClr val="tx1"/>
                </a:solidFill>
                <a:effectLst/>
                <a:latin typeface="Times New Roman" panose="02020603050405020304" pitchFamily="18" charset="0"/>
                <a:cs typeface="Times New Roman" panose="02020603050405020304" pitchFamily="18" charset="0"/>
              </a:rPr>
              <a:t>Подвижной игрой с речевым сопровождением «Здравствуй, Зимушка-зима!» дети возвращаются в детский сад. Ведущая предлагает вернуть палочку Зимушке-Зиме в ее следующий сезон. </a:t>
            </a:r>
            <a:r>
              <a:rPr lang="ru-RU" sz="1600" dirty="0" smtClean="0">
                <a:solidFill>
                  <a:schemeClr val="tx1"/>
                </a:solidFill>
                <a:effectLst/>
                <a:latin typeface="Times New Roman" panose="02020603050405020304" pitchFamily="18" charset="0"/>
                <a:cs typeface="Times New Roman" panose="02020603050405020304" pitchFamily="18" charset="0"/>
              </a:rPr>
              <a:t>Под </a:t>
            </a:r>
            <a:r>
              <a:rPr lang="ru-RU" sz="1600" dirty="0">
                <a:solidFill>
                  <a:schemeClr val="tx1"/>
                </a:solidFill>
                <a:effectLst/>
                <a:latin typeface="Times New Roman" panose="02020603050405020304" pitchFamily="18" charset="0"/>
                <a:cs typeface="Times New Roman" panose="02020603050405020304" pitchFamily="18" charset="0"/>
              </a:rPr>
              <a:t>музыку дети уходят в группу.</a:t>
            </a:r>
            <a:br>
              <a:rPr lang="ru-RU" sz="1600" dirty="0">
                <a:solidFill>
                  <a:schemeClr val="tx1"/>
                </a:solidFill>
                <a:effectLst/>
                <a:latin typeface="Times New Roman" panose="02020603050405020304" pitchFamily="18" charset="0"/>
                <a:cs typeface="Times New Roman" panose="02020603050405020304" pitchFamily="18" charset="0"/>
              </a:rPr>
            </a:br>
            <a:r>
              <a:rPr lang="ru-RU" sz="1600" i="1" u="sng" dirty="0">
                <a:solidFill>
                  <a:schemeClr val="tx1"/>
                </a:solidFill>
                <a:effectLst/>
                <a:latin typeface="Times New Roman" panose="02020603050405020304" pitchFamily="18" charset="0"/>
                <a:cs typeface="Times New Roman" panose="02020603050405020304" pitchFamily="18" charset="0"/>
              </a:rPr>
              <a:t>В </a:t>
            </a:r>
            <a:r>
              <a:rPr lang="ru-RU" sz="1600" i="1" u="sng" dirty="0" smtClean="0">
                <a:solidFill>
                  <a:schemeClr val="tx1"/>
                </a:solidFill>
                <a:effectLst/>
                <a:latin typeface="Times New Roman" panose="02020603050405020304" pitchFamily="18" charset="0"/>
                <a:cs typeface="Times New Roman" panose="02020603050405020304" pitchFamily="18" charset="0"/>
              </a:rPr>
              <a:t>группе (вечер)</a:t>
            </a:r>
            <a:r>
              <a:rPr lang="ru-RU" sz="1600" dirty="0" smtClean="0">
                <a:solidFill>
                  <a:schemeClr val="tx1"/>
                </a:solidFill>
                <a:effectLst/>
                <a:latin typeface="Times New Roman" panose="02020603050405020304" pitchFamily="18" charset="0"/>
                <a:cs typeface="Times New Roman" panose="02020603050405020304" pitchFamily="18" charset="0"/>
              </a:rPr>
              <a:t>. </a:t>
            </a:r>
            <a:r>
              <a:rPr lang="ru-RU" sz="1600" dirty="0">
                <a:solidFill>
                  <a:schemeClr val="tx1"/>
                </a:solidFill>
                <a:effectLst/>
                <a:latin typeface="Times New Roman" panose="02020603050405020304" pitchFamily="18" charset="0"/>
                <a:cs typeface="Times New Roman" panose="02020603050405020304" pitchFamily="18" charset="0"/>
              </a:rPr>
              <a:t>Рисование предметно-графической схемы (по стрелочкам) последовательности путешествия за волшебной палочкой. Составление рассказа (цепной текст) по созданной структурно-смысловой схеме.</a:t>
            </a:r>
            <a:endParaRPr lang="ru-RU" sz="1600" dirty="0"/>
          </a:p>
        </p:txBody>
      </p:sp>
    </p:spTree>
    <p:extLst>
      <p:ext uri="{BB962C8B-B14F-4D97-AF65-F5344CB8AC3E}">
        <p14:creationId xmlns:p14="http://schemas.microsoft.com/office/powerpoint/2010/main" val="343997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311</TotalTime>
  <Words>47</Words>
  <Application>Microsoft Office PowerPoint</Application>
  <PresentationFormat>Экран (4:3)</PresentationFormat>
  <Paragraphs>13</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Открытая</vt:lpstr>
      <vt:lpstr>муниципальное казенное дошкольное образовательное учреждение       города Новосибирска «Детский сад № 478 комбинированного вида»       Юридический адрес: г. Новосибирск, ул. Рассветная, 17/1       Телефон/факс: 274-15-19, e-mail: dou478@rambler.ru</vt:lpstr>
      <vt:lpstr>Коррекционно-образовательные задачи: - закрепление навыка составления предложений по заданным словам; - развитие интереса к словотворчеству, закрепление навыка словообразования путем сложения основ слов; - упражнение в подборе антонимов; - закрепление навыков звуко-буквенного анализа и синтеза; - развитие буквенного гнозиса; - автоматизация правильного произношения всех групп звуков в игровой деятельности, в свободной речи детей. Коррекционно-развивающие задачи: - развитие прединженерного мышления; - развитие связной речи - умение высказываться, задавать вопросы, отвечать на вопросы, аргументировать, анализировать, обобщать; - развитие мыслительной деятельности, познавательного интереса, произвольной памяти, зрительного и слухового внимания, восприятия; - развитие творческих способностей, воображения; - развитие навыков конструирования по схеме; - развитие общей моторики, координации речи с движениями, ловкости, пластичности. Воспитательные задачи: - создание атмосферы радости, эмоционального благополучия и успеха; - воспитание интереса к чтению, словотворчеству; - воспитание доброжелательного отношения к сверстникам, навыков сотрудничества, взаимодействия, активности, инициативности. </vt:lpstr>
      <vt:lpstr>Предварительная работа:  - разучивание  подвижной игры с речевым сопровождением «Здравствуй, Зимушка-зима!»;   - разучивание музыкально ритмической композиции  «Если с другом вышел в путь»; - проведение игр «Да – нет», «Сказочные животные»;  - проведение речевых игр по развитию лексико-грамматического строя и связной речи. Оборудование: костюм Бабы Яги, костюм Вороны, деревянный домик, конверт с письмом, «волшебная» палочка, «молодильное» яблоко, яблоки по количеству детей, макет дерева, мультимедийное оборудование, презентация Power Point, запись песни  «Если с другом вышел  в путь», видеозапись «Снежинки», мольберт, схема движения к избушке Бабы Яги, схема строительства моста (формат А 4), комплект крупных модулей, цветные карандаши, счетные палочки, контурное изображение кораблика, картинки к играм «Запутанные слова», «Сказочные животные», круги Луллия.</vt:lpstr>
      <vt:lpstr>Аннотация развлечения   Дети под веселую музыку входят в зал и рассаживаются на стульчики. Ведущая рассказывает детям о том, что утром прилетала ворона. Она принесла печальную весть о том, что  у Зимушки-Зимы пропала волшебная палочка, и она просила разыскать ее. Ведущая предлагает детям помочь Зимушке-Зиме в поисках волшебной палочки. Проводится подвижная игра с речевым сопровождением «Здравствуй, Зимушка-зима!». Дети «оказываются» в зимнем лесу. В зал влетает ворона и передает  ведущей письмо.  «Волшебная палочка находится у бабы Яги! Но, чтобы к ней добраться, нужно сильно постараться. Быть веселым, умным, смелым, очень ловким и умелым. Никогда не унывать и друг другу помогать!  Обязательно возьмите с собой «молодильное» яблоко и карту! Зимушка - Зима». Этих предметов у детей нет. Ворона не умеет говорить. Жестами и мимикой пытается объяснить, что она знает, как найти молодильное яблоко и карту. Проводится игра «Да – нет». С помощью вопросов дети определяют местоположение яблока и карты. Дети выполняют музыкально-ритмическую композицию «Если с другом вышел в путь». По карте дети доходят до макета реки, обсуждают варианты переправы., т.к. мост разрушен. Дети предлагают варианты решения проблемы. Часть детей строят мост из крупных модулей по схеме. Решают возникшую проблемную ситуацию:  отсутствие большого прямоугольного элемента крупных модулей  (его можно составить из двух больших кубов). По контурному образцу (или по представлению) часть детей составляют изображение кораблика из цветных карандашей ( или счетных палочек). Называя слова-антонимы дети «переправляются» через реку. Ориентируясь по карте дети доходят до избушки Бабы Яги.  </vt:lpstr>
      <vt:lpstr>        Баба Яга отказывается отдать волшебную палочку и пытается заколдовать детей. Проводится подвижная игра «Снежинки и ветер». Активно двигаясь дети избегают волшебных чар. Баба Яга согласна вернуть волшебную палочку при условии, если дети выполнят задания. Первое задание. Дети отгадывают, какие животные живут около избушки Бабы Яги. Проводится игра «Запутанные слова». Детям предлагаются карточки с наложенными изображениями букв. Они находят «спрятанные» буквы, достают соответствующие буквы из разрезной азбуки и складывают слова (лиса, еж, лев). Животные демонстрируются на экране. Второе задание. Дети угадывают, что делали лесные жители в разное время суток. Проводится игра «Утро, день, вечер, ночь». Используются круги Луллия. На маленьком круге обозначены части суток. На большом круге животные. Дети по очереди крутят стрелку, маленький круг и составляют предложения, используя данные слова. (Утром лиса гонялась за зайцем). Третье задание. Дети придумывают названия сказочным животным, которые живут у Бабы Яги. Проводится игра «Загадочные животные». Детям предлагаются разрезные картинки (3 части), из которых они составляют изображения сказочных животных. Дети соединяют картинки в произвольном порядке и придумывают названия сказочным животным путем сложения двух (трех) основ слов. Возможные варианты (свинозебр, крокодилокозел, бараноеж, слонолошадь ...) Бабе Яге очень не хочется расставаться с волшебной палочкой, т.к. с ее помощью она хотела помолодеть.  Дети предлагают ей «молодильное» яблоко, объясняют, что значит «молодильное»  (работа с родственными словами). Баба Яга уходит в избушку, переодевается, возвращается молодой и красивой. Она передает ведущей волшебную палочку, танцует с детьми под веселую музыку. Баба Яга благодарит за «молодильное» яблоко, угощает детей  свежими яблоками и уходит.           </vt:lpstr>
      <vt:lpstr>Подвижной игрой с речевым сопровождением «Здравствуй, Зимушка-зима!» дети возвращаются в детский сад. Ведущая предлагает вернуть палочку Зимушке-Зиме в ее следующий сезон. Под музыку дети уходят в группу. В группе (вечер). Рисование предметно-графической схемы (по стрелочкам) последовательности путешествия за волшебной палочкой. Составление рассказа (цепной текст) по созданной структурно-смысловой схеме.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казенное дошкольное образовательное учреждение       города Новосибирска «Детский сад № 478 комбинированного вида»       Юридический адрес: г. Новосибирск, ул. Рассветная, 17/1       Телефон/факс: 274-15-19, e-mail: dou478@rambler.ru</dc:title>
  <dc:creator>Шнейдер</dc:creator>
  <cp:lastModifiedBy>Шнейдер</cp:lastModifiedBy>
  <cp:revision>30</cp:revision>
  <dcterms:created xsi:type="dcterms:W3CDTF">2018-03-22T14:11:03Z</dcterms:created>
  <dcterms:modified xsi:type="dcterms:W3CDTF">2018-07-01T08:11:08Z</dcterms:modified>
</cp:coreProperties>
</file>